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59" r:id="rId5"/>
    <p:sldId id="260" r:id="rId6"/>
    <p:sldId id="263" r:id="rId7"/>
    <p:sldId id="264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2B41F-67E0-4E42-8565-357D003C3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0EC1EA-573E-43DF-B4D1-D6131DA0D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4E4504-00B1-41B5-A172-5B1A7EA5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54A7F-DD33-4D24-807D-F25B558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54C7BE-11A9-43E2-B4AA-08D9B53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665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BCFC6-075F-4C55-B4FF-61028EC3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86FD4B-5612-4796-9C46-84E69A97E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C3DFB-D9DD-4C23-9ECB-02519A67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D6968A-A754-42E9-A041-5E92AEE2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5101A-D67D-4443-8EC5-841C91F1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28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8E0F10-FE62-459E-9301-4281F424F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6EABD5-5472-4FC0-ADDA-A8BF5E9E0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57FFE9-C8C5-4742-8CC1-8AE05DF9E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9325E1-A062-450C-9A32-1AA1E6537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7877E-16E9-47AC-A835-0E56AF08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065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69C55-0109-4E03-9487-424A4123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8C57CD-69E1-4E33-ACD8-CB47D4B8E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BAEAD4-606F-48E2-9B24-40705975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147BB-2D47-4246-BD3B-46FC0775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34E41C-35FE-4DCC-A292-AAE88147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178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73B48-3FED-4E3A-B729-5556E4DC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928CAB-56E5-48BD-92D6-EB234EBD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8F1616-0DEA-4EB4-924C-08111DFD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0611A6-4764-4C2F-AE68-14F79890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369A2D-F55B-4876-A594-B731AFCB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364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360C7-138D-4781-A3CC-285F82AB7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4601D8-6486-4771-8A49-CE71AFD4B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1211B1-E1D9-4E65-A577-477FBA0A8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379659-5740-4AAB-ACE4-DA79362E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500583-D3CA-454B-80D3-7ECCF3D8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C5DFC4-541F-40D2-9E68-32901059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529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F7FA7-DE80-4C18-B7CE-9BE6D831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6160BC-7152-4DF0-89C8-576247439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DF696-D4F7-47ED-871D-FB67318AB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1A078D-4A44-426F-85A5-12F597C64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CAFDD16-1EF3-4F01-8EAD-6615767D8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6B839F-3233-4A7A-AE41-783A2F76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2C1615B-B3F5-4D3A-9EF4-9F20042A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1E96612-2F6B-4BDD-A322-6103C21C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244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2682A-67F2-4634-BDC3-8CD6E34B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E1DE71-3FCB-4DF8-AAE1-78DE2D72A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E371E7-82FF-495F-9D6E-BD9F0A90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947C81-2C63-4ACA-AC68-5195DD08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039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74FC83-97D8-490F-AA8A-4D624A775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727434-9A07-4523-A7DB-30C86C7E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BFB526-FA99-47E7-A9BE-4EDCEA8C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33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A9E4A3-BD91-4894-8EE1-B976C992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1E943B-3E7C-4EBF-AF19-978970480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C44A39-7E37-485F-A8C0-E8DD105DA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017BE-A1EA-4707-95FC-4594A086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F9CDC5-3820-4DC3-872F-C04E897D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685918-9A68-4DFF-B802-27295C1F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754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4AD11C-A409-4045-AAB1-2568DCA3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9C531C-740E-4179-9C5F-55F8B91395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0F2F5C-3F79-4B47-9AC7-7FD0A3064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2B8CDD-F674-444C-9CA4-1784D50A3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034459-5447-4668-BF2D-1154E363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CC1DD4-A59E-424F-ACB5-2659D837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229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AB14458-A772-41AC-B217-4A8A5A87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F6402B-41D7-4619-BE76-406C5CD3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C60CD2-D942-486E-9101-B303C28A5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BEB3D-38EC-446E-BF69-00B55221CB7D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5A2E73-C1F7-4010-B6DF-7C42E7C3B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34C78D-1A27-4EB7-98D3-7A6A54BFD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D63AE-58AC-4996-AD58-82D6DAE54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264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isa.go.k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7848B2-3986-463D-8170-1CA5FED3E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17" t="9656" r="9691" b="8419"/>
          <a:stretch/>
        </p:blipFill>
        <p:spPr>
          <a:xfrm>
            <a:off x="3338479" y="173525"/>
            <a:ext cx="8558147" cy="628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9C61AE9-DF6D-4156-B9B6-C5D78590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4" y="365125"/>
            <a:ext cx="2932522" cy="197066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Kenyan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Visa Overview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FCC6B3E-DAB9-46CA-9250-5E4388E96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06" y="3048755"/>
            <a:ext cx="2932522" cy="223847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visas can be submitted via the following website:</a:t>
            </a:r>
          </a:p>
          <a:p>
            <a:pPr marL="0" indent="0" algn="ctr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www.evisa.go.ke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slideshow will assist you step-by-step through the submission process.</a:t>
            </a:r>
          </a:p>
        </p:txBody>
      </p:sp>
    </p:spTree>
    <p:extLst>
      <p:ext uri="{BB962C8B-B14F-4D97-AF65-F5344CB8AC3E}">
        <p14:creationId xmlns:p14="http://schemas.microsoft.com/office/powerpoint/2010/main" xmlns="" val="2131267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64" y="2752253"/>
            <a:ext cx="3014803" cy="356441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your  Passport information exactly as it is seen on your passport bio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9AAEAC-5FE2-4E53-A7A7-B3B263D5E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5" t="12681" r="9768" b="2921"/>
          <a:stretch/>
        </p:blipFill>
        <p:spPr>
          <a:xfrm>
            <a:off x="3646212" y="417463"/>
            <a:ext cx="7624045" cy="5899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340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80" y="3974470"/>
            <a:ext cx="5563813" cy="265728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are an adult traveling with minors, under 4B, select “Adult” and then select “Yes” when 4C appears.  Use the + symbol to add additional minors.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adults need separate applications. 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Minors should only be listed on one adult’s application.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“Visa Details” you must select a Kenya visitors pass , and then select a Single Entry Visa under letter B, 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Multiple Entry Visa.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6BCB93-D60F-4E4C-B399-F3B9C3D8F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49" t="17354" r="9923" b="23265"/>
          <a:stretch/>
        </p:blipFill>
        <p:spPr>
          <a:xfrm>
            <a:off x="307941" y="226242"/>
            <a:ext cx="5788059" cy="3125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C8331B-BBA1-4119-8397-4AE244079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72" t="10481" r="9381" b="3746"/>
          <a:stretch/>
        </p:blipFill>
        <p:spPr>
          <a:xfrm>
            <a:off x="6276801" y="226242"/>
            <a:ext cx="5695240" cy="4355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630455-4DDC-4C5A-B764-B4B8E289D20B}"/>
              </a:ext>
            </a:extLst>
          </p:cNvPr>
          <p:cNvSpPr/>
          <p:nvPr/>
        </p:nvSpPr>
        <p:spPr>
          <a:xfrm>
            <a:off x="6471348" y="2286140"/>
            <a:ext cx="653729" cy="235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3F81C0-8584-4163-84DD-69D21FBBC44F}"/>
              </a:ext>
            </a:extLst>
          </p:cNvPr>
          <p:cNvSpPr/>
          <p:nvPr/>
        </p:nvSpPr>
        <p:spPr>
          <a:xfrm>
            <a:off x="6471348" y="2728251"/>
            <a:ext cx="825745" cy="235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C3E0FCF-2C1F-4485-9D7B-2E1B5E37AB7F}"/>
              </a:ext>
            </a:extLst>
          </p:cNvPr>
          <p:cNvCxnSpPr>
            <a:cxnSpLocks/>
          </p:cNvCxnSpPr>
          <p:nvPr/>
        </p:nvCxnSpPr>
        <p:spPr>
          <a:xfrm flipV="1">
            <a:off x="5803271" y="2607399"/>
            <a:ext cx="597529" cy="3005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18199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0" y="5024673"/>
            <a:ext cx="11664102" cy="135798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your personal information.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Applicant’s Current Occupation: Use position title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coach, athlete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&amp; J. For Father and Mother’s names, include their full middle name.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A3A315-B6CD-4904-8F2F-1DC4AF40C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36" t="11305" r="9768" b="11444"/>
          <a:stretch/>
        </p:blipFill>
        <p:spPr>
          <a:xfrm>
            <a:off x="263949" y="178949"/>
            <a:ext cx="6212265" cy="4397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8195B6-F451-40B8-A5D7-8BA405F1E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26" t="21203" r="9769" b="4845"/>
          <a:stretch/>
        </p:blipFill>
        <p:spPr>
          <a:xfrm>
            <a:off x="6749432" y="178949"/>
            <a:ext cx="5178619" cy="3473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5475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832919"/>
            <a:ext cx="4526732" cy="548374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Page 7 fill out the following sections exactly: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Work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The arrival date and flight itinerary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Projected Departure date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Firm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Kenya Weightlifting</a:t>
            </a:r>
          </a:p>
          <a:p>
            <a:pPr marL="457200" lvl="1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Pumwani Sports Complex-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Pangani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Nairobi, Kenya</a:t>
            </a:r>
          </a:p>
          <a:p>
            <a:pPr marL="285750" lvl="1" indent="-285750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+254729709547 /721423746 (No spaces or hyphens)</a:t>
            </a:r>
          </a:p>
          <a:p>
            <a:pPr marL="285750" lvl="1" indent="-285750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weightliftingkenya@yahoo.com</a:t>
            </a:r>
          </a:p>
          <a:p>
            <a:pPr marL="285750" lvl="1" indent="-285750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Air</a:t>
            </a:r>
          </a:p>
          <a:p>
            <a:pPr marL="285750" lvl="1" indent="-285750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JKIA Nairobi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BD1E9B-1406-4918-8351-DB818899B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92" t="10481" r="13093" b="4570"/>
          <a:stretch/>
        </p:blipFill>
        <p:spPr>
          <a:xfrm>
            <a:off x="5366588" y="353765"/>
            <a:ext cx="6130565" cy="6150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4539F83-2B7F-4DFA-A558-C00EDB4B8FF0}"/>
              </a:ext>
            </a:extLst>
          </p:cNvPr>
          <p:cNvSpPr/>
          <p:nvPr/>
        </p:nvSpPr>
        <p:spPr>
          <a:xfrm>
            <a:off x="5649362" y="4934139"/>
            <a:ext cx="787652" cy="1176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5FC89A-2E37-49F1-BCD0-C8283FEDD4A1}"/>
              </a:ext>
            </a:extLst>
          </p:cNvPr>
          <p:cNvSpPr/>
          <p:nvPr/>
        </p:nvSpPr>
        <p:spPr>
          <a:xfrm>
            <a:off x="5649362" y="4452796"/>
            <a:ext cx="787652" cy="1176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2538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21" y="2498756"/>
            <a:ext cx="2126071" cy="381791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Your country.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Yes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3AC84D-7DA4-456E-985A-A4CE8D56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49" t="12131" r="8763" b="15017"/>
          <a:stretch/>
        </p:blipFill>
        <p:spPr>
          <a:xfrm>
            <a:off x="3155551" y="623872"/>
            <a:ext cx="8785874" cy="5610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0115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99" y="764079"/>
            <a:ext cx="7825034" cy="532983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Upload an electronic passport photo that meets all the directed guidelines.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 picture or color scanned copy of the front of your Passport showing the 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Scanned color copy of your bio data page in your Passport.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Invitation letter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Invitation letter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 Any additional documents.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70FA05-9DA2-4C1F-8B5C-8C41159C5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21" t="11031" r="29834" b="6220"/>
          <a:stretch/>
        </p:blipFill>
        <p:spPr>
          <a:xfrm>
            <a:off x="8455844" y="251577"/>
            <a:ext cx="3261674" cy="6354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92258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804" y="1974382"/>
            <a:ext cx="2583730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your entire application for accuracy prior to submission.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save your application and come back to edit it at any time prior to submission.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EF1E7D-118B-4760-B15E-C8A02DB0F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59" t="7315" r="2655" b="32612"/>
          <a:stretch/>
        </p:blipFill>
        <p:spPr>
          <a:xfrm>
            <a:off x="4242342" y="1678603"/>
            <a:ext cx="7456602" cy="3325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253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93" y="516773"/>
            <a:ext cx="4830157" cy="491530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submission, you will receive an email with your electronic visa.  If you do not receive an email, check the web site for your posted visa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to print.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e-Visa will look like this and your visa number is located on the top left of the document.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 this document prior to your travel and present it to any airline asking for your visa.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4B2797-D71B-4D32-9506-D8495A20D9D1}"/>
              </a:ext>
            </a:extLst>
          </p:cNvPr>
          <p:cNvGrpSpPr/>
          <p:nvPr/>
        </p:nvGrpSpPr>
        <p:grpSpPr>
          <a:xfrm>
            <a:off x="6332592" y="232911"/>
            <a:ext cx="4974851" cy="6392178"/>
            <a:chOff x="6139760" y="253277"/>
            <a:chExt cx="4647415" cy="61345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CDC1EC1-8BF1-42F0-B3ED-EA97E8A22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561" t="12956" r="18041" b="5395"/>
            <a:stretch/>
          </p:blipFill>
          <p:spPr>
            <a:xfrm>
              <a:off x="6139760" y="253277"/>
              <a:ext cx="4647415" cy="61345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841F206-1965-445A-9332-57970A98E410}"/>
                </a:ext>
              </a:extLst>
            </p:cNvPr>
            <p:cNvSpPr/>
            <p:nvPr/>
          </p:nvSpPr>
          <p:spPr>
            <a:xfrm>
              <a:off x="7598004" y="2696066"/>
              <a:ext cx="58446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2D4A01D-C759-4D0B-A0DA-B5B0828446CF}"/>
                </a:ext>
              </a:extLst>
            </p:cNvPr>
            <p:cNvSpPr/>
            <p:nvPr/>
          </p:nvSpPr>
          <p:spPr>
            <a:xfrm>
              <a:off x="7687030" y="2826983"/>
              <a:ext cx="58446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54D1792-BFB8-4873-9851-76C67020943F}"/>
                </a:ext>
              </a:extLst>
            </p:cNvPr>
            <p:cNvSpPr/>
            <p:nvPr/>
          </p:nvSpPr>
          <p:spPr>
            <a:xfrm>
              <a:off x="7840937" y="3003165"/>
              <a:ext cx="58446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5E08678-09EC-49F8-8681-027097F87B46}"/>
                </a:ext>
              </a:extLst>
            </p:cNvPr>
            <p:cNvSpPr/>
            <p:nvPr/>
          </p:nvSpPr>
          <p:spPr>
            <a:xfrm>
              <a:off x="8003044" y="3197453"/>
              <a:ext cx="84219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E4F24CB-4FAC-4032-881B-2A1107A6F9E3}"/>
                </a:ext>
              </a:extLst>
            </p:cNvPr>
            <p:cNvSpPr/>
            <p:nvPr/>
          </p:nvSpPr>
          <p:spPr>
            <a:xfrm>
              <a:off x="9567785" y="3197452"/>
              <a:ext cx="84219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5E617E8-58A5-49E9-85EF-71AA151D08A6}"/>
                </a:ext>
              </a:extLst>
            </p:cNvPr>
            <p:cNvSpPr/>
            <p:nvPr/>
          </p:nvSpPr>
          <p:spPr>
            <a:xfrm>
              <a:off x="7924943" y="3748205"/>
              <a:ext cx="84219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2B32A33-0676-4D4D-A2A5-F52A12F80238}"/>
                </a:ext>
              </a:extLst>
            </p:cNvPr>
            <p:cNvSpPr/>
            <p:nvPr/>
          </p:nvSpPr>
          <p:spPr>
            <a:xfrm>
              <a:off x="9567785" y="3748204"/>
              <a:ext cx="84219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6F7E6BC-A965-46C9-99AC-6CF13542D35A}"/>
                </a:ext>
              </a:extLst>
            </p:cNvPr>
            <p:cNvSpPr/>
            <p:nvPr/>
          </p:nvSpPr>
          <p:spPr>
            <a:xfrm>
              <a:off x="7251387" y="3997788"/>
              <a:ext cx="842192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D819FD3-784B-47FC-9342-6042BB6FB4D1}"/>
                </a:ext>
              </a:extLst>
            </p:cNvPr>
            <p:cNvSpPr/>
            <p:nvPr/>
          </p:nvSpPr>
          <p:spPr>
            <a:xfrm>
              <a:off x="7788528" y="4183344"/>
              <a:ext cx="1056707" cy="831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A8882C0-53A4-4307-B9BD-4D7FDCCC2724}"/>
                </a:ext>
              </a:extLst>
            </p:cNvPr>
            <p:cNvSpPr/>
            <p:nvPr/>
          </p:nvSpPr>
          <p:spPr>
            <a:xfrm>
              <a:off x="9724461" y="4181698"/>
              <a:ext cx="555029" cy="84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4A654F9-421F-4C78-9D55-8FA1941964B7}"/>
                </a:ext>
              </a:extLst>
            </p:cNvPr>
            <p:cNvSpPr/>
            <p:nvPr/>
          </p:nvSpPr>
          <p:spPr>
            <a:xfrm>
              <a:off x="8845235" y="3933760"/>
              <a:ext cx="1434255" cy="2479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6FDCF7-597D-47D0-9217-0D144C4C49E8}"/>
              </a:ext>
            </a:extLst>
          </p:cNvPr>
          <p:cNvSpPr/>
          <p:nvPr/>
        </p:nvSpPr>
        <p:spPr>
          <a:xfrm>
            <a:off x="6400800" y="1792587"/>
            <a:ext cx="825745" cy="353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82ADBAC-2B0E-4821-868C-2E25C12A02D0}"/>
              </a:ext>
            </a:extLst>
          </p:cNvPr>
          <p:cNvCxnSpPr>
            <a:cxnSpLocks/>
          </p:cNvCxnSpPr>
          <p:nvPr/>
        </p:nvCxnSpPr>
        <p:spPr>
          <a:xfrm>
            <a:off x="4517679" y="1910281"/>
            <a:ext cx="1702052" cy="633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3412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FEBC4-0ABE-4BF9-89CA-90C7158B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4" y="365125"/>
            <a:ext cx="2932522" cy="197066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Kenyan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Visa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C3D69D-7717-4E11-8C86-95F92B35E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4" y="3048754"/>
            <a:ext cx="3017364" cy="288766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types of visas: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Entry Visa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 Visa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Visa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more details through this link.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FA4A95-FF44-4DE2-9C74-9C7FEA6D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31" t="9932" r="9149" b="5945"/>
          <a:stretch/>
        </p:blipFill>
        <p:spPr>
          <a:xfrm>
            <a:off x="3223969" y="266692"/>
            <a:ext cx="8639510" cy="632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62F7CB-F4A5-4743-9962-C71CA4694106}"/>
              </a:ext>
            </a:extLst>
          </p:cNvPr>
          <p:cNvSpPr/>
          <p:nvPr/>
        </p:nvSpPr>
        <p:spPr>
          <a:xfrm>
            <a:off x="4227968" y="995880"/>
            <a:ext cx="769545" cy="307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A94709E-E463-4605-9EA5-8362DF59DC40}"/>
              </a:ext>
            </a:extLst>
          </p:cNvPr>
          <p:cNvCxnSpPr>
            <a:cxnSpLocks/>
          </p:cNvCxnSpPr>
          <p:nvPr/>
        </p:nvCxnSpPr>
        <p:spPr>
          <a:xfrm flipV="1">
            <a:off x="2607398" y="1303699"/>
            <a:ext cx="1535729" cy="1745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1EE966B-211F-42E8-AE51-9E87820F38F2}"/>
              </a:ext>
            </a:extLst>
          </p:cNvPr>
          <p:cNvSpPr/>
          <p:nvPr/>
        </p:nvSpPr>
        <p:spPr>
          <a:xfrm>
            <a:off x="6209168" y="3846213"/>
            <a:ext cx="1142246" cy="5266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BE39215-BED2-4C7F-BEE0-B5C80FEDBB03}"/>
              </a:ext>
            </a:extLst>
          </p:cNvPr>
          <p:cNvCxnSpPr>
            <a:cxnSpLocks/>
          </p:cNvCxnSpPr>
          <p:nvPr/>
        </p:nvCxnSpPr>
        <p:spPr>
          <a:xfrm flipV="1">
            <a:off x="2833735" y="4291344"/>
            <a:ext cx="3290592" cy="11769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7008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F7524A-9497-4D91-AC30-73198579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8C6042-2FA5-4015-B370-E517BA3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83" y="4644428"/>
            <a:ext cx="5759311" cy="221357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Documents you will need to upload: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Scanned, color copy of your Diplomatic Passport bio page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Scanned, color copy of the front cover of your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FABADF-0C24-40AE-8033-AC874C082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96" t="10481" r="9517" b="5395"/>
          <a:stretch/>
        </p:blipFill>
        <p:spPr>
          <a:xfrm>
            <a:off x="149869" y="132906"/>
            <a:ext cx="5826725" cy="4391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C56C94-6F21-46A1-B971-B038A8D94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72" t="10481" r="9614" b="4845"/>
          <a:stretch/>
        </p:blipFill>
        <p:spPr>
          <a:xfrm>
            <a:off x="6267502" y="132906"/>
            <a:ext cx="5774629" cy="4391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0C38C78-FEF2-41CB-85FF-36AF0F6A5882}"/>
              </a:ext>
            </a:extLst>
          </p:cNvPr>
          <p:cNvSpPr txBox="1">
            <a:spLocks/>
          </p:cNvSpPr>
          <p:nvPr/>
        </p:nvSpPr>
        <p:spPr>
          <a:xfrm>
            <a:off x="6282820" y="4644429"/>
            <a:ext cx="5759311" cy="221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passport photo that follows all guidelines on the website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Letter of Invitation from Kenya weightlifting</a:t>
            </a: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68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47C78E-41F8-43AF-8BE8-DBE12C522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4BC1F3-4AA6-42A3-9D6D-5FDB35E8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72" t="9656" r="9458" b="4296"/>
          <a:stretch/>
        </p:blipFill>
        <p:spPr>
          <a:xfrm>
            <a:off x="141401" y="94268"/>
            <a:ext cx="5814668" cy="447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3B1247-8591-490D-B817-6706C06EF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59" t="11031" r="9845" b="6220"/>
          <a:stretch/>
        </p:blipFill>
        <p:spPr>
          <a:xfrm>
            <a:off x="6153637" y="94267"/>
            <a:ext cx="5897921" cy="4471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4B9E5DA-D330-4F4E-B62E-EFF07D70D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50598"/>
            <a:ext cx="10515600" cy="102432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carefully over the requirements and select photo guidelines for detailed examples of approved and not approved photos.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33B526-C4D7-452A-96AF-5C5D2ADB3628}"/>
              </a:ext>
            </a:extLst>
          </p:cNvPr>
          <p:cNvSpPr/>
          <p:nvPr/>
        </p:nvSpPr>
        <p:spPr>
          <a:xfrm>
            <a:off x="8446883" y="3920150"/>
            <a:ext cx="1258432" cy="488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EDE7BAB-6F94-4BE1-A789-101F8E8F780D}"/>
              </a:ext>
            </a:extLst>
          </p:cNvPr>
          <p:cNvCxnSpPr>
            <a:cxnSpLocks/>
          </p:cNvCxnSpPr>
          <p:nvPr/>
        </p:nvCxnSpPr>
        <p:spPr>
          <a:xfrm flipV="1">
            <a:off x="8003263" y="4440763"/>
            <a:ext cx="443620" cy="9098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8812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5453AB-285F-4EE4-90F2-F4FDBC659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17" t="9656" r="9691" b="8419"/>
          <a:stretch/>
        </p:blipFill>
        <p:spPr>
          <a:xfrm>
            <a:off x="3026003" y="173525"/>
            <a:ext cx="8870623" cy="651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3" y="2146035"/>
            <a:ext cx="2583730" cy="72355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“Create an Account” to get started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CB918E-760D-42BC-AB76-E011FF0E5A0E}"/>
              </a:ext>
            </a:extLst>
          </p:cNvPr>
          <p:cNvSpPr/>
          <p:nvPr/>
        </p:nvSpPr>
        <p:spPr>
          <a:xfrm>
            <a:off x="10701196" y="271603"/>
            <a:ext cx="1195430" cy="3908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3F0107A-8118-4FF2-8C2F-6EED0326A1BF}"/>
              </a:ext>
            </a:extLst>
          </p:cNvPr>
          <p:cNvCxnSpPr>
            <a:cxnSpLocks/>
          </p:cNvCxnSpPr>
          <p:nvPr/>
        </p:nvCxnSpPr>
        <p:spPr>
          <a:xfrm flipV="1">
            <a:off x="2705493" y="597529"/>
            <a:ext cx="7923275" cy="19102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62942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14866"/>
            <a:ext cx="6018281" cy="30319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your Passport number, your name and gender.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email address you should enter your personal email address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your own password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Nationality will be your country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the “I agree to terms and conditions” box and continue.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CB90E3-F7FB-40F0-A40E-1BD791BE0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10" t="7315" r="12629" b="10619"/>
          <a:stretch/>
        </p:blipFill>
        <p:spPr>
          <a:xfrm>
            <a:off x="244071" y="199491"/>
            <a:ext cx="5595698" cy="5092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1767B0-91BC-44B8-AC38-C6E6B6D5E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32" t="50000" r="12552" b="4295"/>
          <a:stretch/>
        </p:blipFill>
        <p:spPr>
          <a:xfrm>
            <a:off x="6011129" y="199491"/>
            <a:ext cx="6018281" cy="3031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4903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13" y="6038319"/>
            <a:ext cx="11576901" cy="72034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registration is complete you will arrive at this dashboard.  Within the “Directorate of Immigration Services (New Application)” box, select “Get Service”.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C50982-4A86-4A4A-A9D7-22E66E451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9656" b="4846"/>
          <a:stretch/>
        </p:blipFill>
        <p:spPr>
          <a:xfrm>
            <a:off x="298513" y="226083"/>
            <a:ext cx="11615548" cy="5586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7ED9BA-C5E5-49D7-A435-F1F0871AA4F4}"/>
              </a:ext>
            </a:extLst>
          </p:cNvPr>
          <p:cNvSpPr/>
          <p:nvPr/>
        </p:nvSpPr>
        <p:spPr>
          <a:xfrm>
            <a:off x="3548956" y="1611515"/>
            <a:ext cx="724277" cy="389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46EDCF5-0147-4BA3-995D-2866CB0894F4}"/>
              </a:ext>
            </a:extLst>
          </p:cNvPr>
          <p:cNvCxnSpPr>
            <a:cxnSpLocks/>
          </p:cNvCxnSpPr>
          <p:nvPr/>
        </p:nvCxnSpPr>
        <p:spPr>
          <a:xfrm flipH="1" flipV="1">
            <a:off x="3843196" y="2009869"/>
            <a:ext cx="321398" cy="4064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691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06" y="3529462"/>
            <a:ext cx="3427195" cy="203437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will ask you to log in with your email address and password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screen will allow to you select and begin your eVisa Application.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5E8570-D4CE-41BD-B110-189AEE619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35" t="7315" r="15876" b="29863"/>
          <a:stretch/>
        </p:blipFill>
        <p:spPr>
          <a:xfrm>
            <a:off x="294430" y="233515"/>
            <a:ext cx="3117548" cy="2931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703994-DCFF-4AAA-81B9-0D9B05873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0206" r="999" b="4296"/>
          <a:stretch/>
        </p:blipFill>
        <p:spPr>
          <a:xfrm>
            <a:off x="3647054" y="233515"/>
            <a:ext cx="8250516" cy="4048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236C01-977D-4B3A-BD33-7C1F3755097B}"/>
              </a:ext>
            </a:extLst>
          </p:cNvPr>
          <p:cNvSpPr/>
          <p:nvPr/>
        </p:nvSpPr>
        <p:spPr>
          <a:xfrm>
            <a:off x="6717669" y="1385179"/>
            <a:ext cx="1095472" cy="389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8941CD0-0E2B-4071-96FF-E83156E04328}"/>
              </a:ext>
            </a:extLst>
          </p:cNvPr>
          <p:cNvCxnSpPr>
            <a:cxnSpLocks/>
          </p:cNvCxnSpPr>
          <p:nvPr/>
        </p:nvCxnSpPr>
        <p:spPr>
          <a:xfrm flipV="1">
            <a:off x="3286408" y="1647731"/>
            <a:ext cx="3349782" cy="2942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243D764-F70B-4B13-B8CC-C00AF5951C38}"/>
              </a:ext>
            </a:extLst>
          </p:cNvPr>
          <p:cNvSpPr/>
          <p:nvPr/>
        </p:nvSpPr>
        <p:spPr>
          <a:xfrm>
            <a:off x="733331" y="1539089"/>
            <a:ext cx="633742" cy="1086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448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8C67E68-D870-46C2-87F1-E0A6349A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4289197"/>
            <a:ext cx="4723614" cy="202747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Again,  read over the requirements thoroughly and click “Next”.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your personal information.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E50E4E-1402-421D-BC23-FF94A329B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12" t="12405" r="9459" b="4295"/>
          <a:stretch/>
        </p:blipFill>
        <p:spPr>
          <a:xfrm>
            <a:off x="329938" y="282806"/>
            <a:ext cx="4897144" cy="3516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02941E-13E1-45F8-91CE-55646937A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36" t="9656" r="10154" b="4021"/>
          <a:stretch/>
        </p:blipFill>
        <p:spPr>
          <a:xfrm>
            <a:off x="5372285" y="289872"/>
            <a:ext cx="6522689" cy="5224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391924-9940-4F44-AE46-1877E4A19ACC}"/>
              </a:ext>
            </a:extLst>
          </p:cNvPr>
          <p:cNvSpPr/>
          <p:nvPr/>
        </p:nvSpPr>
        <p:spPr>
          <a:xfrm>
            <a:off x="4642548" y="986828"/>
            <a:ext cx="525103" cy="235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7642A37-4E9E-4F9A-8505-EEE807598BE2}"/>
              </a:ext>
            </a:extLst>
          </p:cNvPr>
          <p:cNvCxnSpPr>
            <a:cxnSpLocks/>
          </p:cNvCxnSpPr>
          <p:nvPr/>
        </p:nvCxnSpPr>
        <p:spPr>
          <a:xfrm flipV="1">
            <a:off x="2906162" y="1231271"/>
            <a:ext cx="2030626" cy="30579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0739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586</Words>
  <Application>Microsoft Office PowerPoint</Application>
  <PresentationFormat>Custom</PresentationFormat>
  <Paragraphs>63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Kenyan Visa Overview</vt:lpstr>
      <vt:lpstr>Kenyan Visa Overview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Pardee, Ashley K (Nairobi)</dc:creator>
  <cp:lastModifiedBy>Ogola John</cp:lastModifiedBy>
  <cp:revision>14</cp:revision>
  <dcterms:created xsi:type="dcterms:W3CDTF">2020-12-21T07:00:41Z</dcterms:created>
  <dcterms:modified xsi:type="dcterms:W3CDTF">2021-05-16T17:57:16Z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665d9ee-429a-4d5f-97cc-cfb56e044a6e_Enabled">
    <vt:lpwstr>True</vt:lpwstr>
  </property>
  <property fmtid="{D5CDD505-2E9C-101B-9397-08002B2CF9AE}" pid="3" name="MSIP_Label_1665d9ee-429a-4d5f-97cc-cfb56e044a6e_SiteId">
    <vt:lpwstr>66cf5074-5afe-48d1-a691-a12b2121f44b</vt:lpwstr>
  </property>
  <property fmtid="{D5CDD505-2E9C-101B-9397-08002B2CF9AE}" pid="4" name="MSIP_Label_1665d9ee-429a-4d5f-97cc-cfb56e044a6e_Owner">
    <vt:lpwstr>PardeeAK@state.gov</vt:lpwstr>
  </property>
  <property fmtid="{D5CDD505-2E9C-101B-9397-08002B2CF9AE}" pid="5" name="MSIP_Label_1665d9ee-429a-4d5f-97cc-cfb56e044a6e_SetDate">
    <vt:lpwstr>2020-12-21T08:40:12.5053315Z</vt:lpwstr>
  </property>
  <property fmtid="{D5CDD505-2E9C-101B-9397-08002B2CF9AE}" pid="6" name="MSIP_Label_1665d9ee-429a-4d5f-97cc-cfb56e044a6e_Name">
    <vt:lpwstr>Unclassified</vt:lpwstr>
  </property>
  <property fmtid="{D5CDD505-2E9C-101B-9397-08002B2CF9AE}" pid="7" name="MSIP_Label_1665d9ee-429a-4d5f-97cc-cfb56e044a6e_Application">
    <vt:lpwstr>Microsoft Azure Information Protection</vt:lpwstr>
  </property>
  <property fmtid="{D5CDD505-2E9C-101B-9397-08002B2CF9AE}" pid="8" name="MSIP_Label_1665d9ee-429a-4d5f-97cc-cfb56e044a6e_ActionId">
    <vt:lpwstr>45c8529c-49cd-4c81-abd8-453cd4ded3c0</vt:lpwstr>
  </property>
  <property fmtid="{D5CDD505-2E9C-101B-9397-08002B2CF9AE}" pid="9" name="MSIP_Label_1665d9ee-429a-4d5f-97cc-cfb56e044a6e_Extended_MSFT_Method">
    <vt:lpwstr>Manual</vt:lpwstr>
  </property>
  <property fmtid="{D5CDD505-2E9C-101B-9397-08002B2CF9AE}" pid="10" name="Sensitivity">
    <vt:lpwstr>Unclassified</vt:lpwstr>
  </property>
</Properties>
</file>